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2" r:id="rId1"/>
  </p:sldMasterIdLst>
  <p:notesMasterIdLst>
    <p:notesMasterId r:id="rId27"/>
  </p:notesMasterIdLst>
  <p:sldIdLst>
    <p:sldId id="295" r:id="rId2"/>
    <p:sldId id="257" r:id="rId3"/>
    <p:sldId id="258" r:id="rId4"/>
    <p:sldId id="293" r:id="rId5"/>
    <p:sldId id="263" r:id="rId6"/>
    <p:sldId id="304" r:id="rId7"/>
    <p:sldId id="305" r:id="rId8"/>
    <p:sldId id="306" r:id="rId9"/>
    <p:sldId id="312" r:id="rId10"/>
    <p:sldId id="291" r:id="rId11"/>
    <p:sldId id="297" r:id="rId12"/>
    <p:sldId id="299" r:id="rId13"/>
    <p:sldId id="300" r:id="rId14"/>
    <p:sldId id="301" r:id="rId15"/>
    <p:sldId id="302" r:id="rId16"/>
    <p:sldId id="269" r:id="rId17"/>
    <p:sldId id="307" r:id="rId18"/>
    <p:sldId id="309" r:id="rId19"/>
    <p:sldId id="308" r:id="rId20"/>
    <p:sldId id="310" r:id="rId21"/>
    <p:sldId id="311" r:id="rId22"/>
    <p:sldId id="283" r:id="rId23"/>
    <p:sldId id="284" r:id="rId24"/>
    <p:sldId id="296" r:id="rId25"/>
    <p:sldId id="285" r:id="rId26"/>
  </p:sldIdLst>
  <p:sldSz cx="9144000" cy="6858000" type="screen4x3"/>
  <p:notesSz cx="6858000" cy="9077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7BC"/>
    <a:srgbClr val="F38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39" autoAdjust="0"/>
  </p:normalViewPr>
  <p:slideViewPr>
    <p:cSldViewPr>
      <p:cViewPr>
        <p:scale>
          <a:sx n="100" d="100"/>
          <a:sy n="100" d="100"/>
        </p:scale>
        <p:origin x="-4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6C202-D2EE-422D-9B60-4BCFC4DBD55D}" type="datetimeFigureOut">
              <a:rPr lang="en-US" smtClean="0"/>
              <a:pPr/>
              <a:t>11/2/2012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1650"/>
            <a:ext cx="5486400" cy="408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86582-8D75-4347-BA71-F8C95EEF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9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86582-8D75-4347-BA71-F8C95EEFEAF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4D9D45-DEA9-4A4D-89D5-7921454228C8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AD7D35B-0DBA-4AE4-A97F-53D111F684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3CF81-FB93-4FCD-A428-654B4D2AF0F7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B9554-98EF-4912-8064-A9D275F76B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48462-4C28-48D2-9794-C9DCBF59448E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A3C45-18C0-4F4B-B663-0D1D9AFE9C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A93DA0-9277-4FD3-94F9-4B8E5D592567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6A5A49-7037-495D-877B-E05B7BDC79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6047F3-18E5-418C-A3F5-BD83285C8620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FEA7EA6-CA63-452D-9431-7668886693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6C59D1-A6AF-4CA0-869C-621BD24545BA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29A56-1D00-417E-8270-30F21B10F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F96047F3-18E5-418C-A3F5-BD83285C8620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BFEA7EA6-CA63-452D-9431-7668886693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D12E2-03BC-44B8-97DB-77FF422DEC0A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F22660-61C8-4BFD-9899-4ECD31BBC4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277679-DD1F-4236-93AB-3170AE589A25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81E27D-485C-45E5-994A-E19E1D26C1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CEFC8B-6873-4A3F-B27A-6E5E85F40E7F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4B3B76-1838-4FFB-B274-FE764C05A6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084A8-F542-4A74-B43C-60A6727C6397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A1F4-7EBC-4132-8828-12788C96B2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F6D1A4-9CF4-4D8C-B32D-A53CF7BA525B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E8211-D803-4378-841B-1523EE45C2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FB7A76-F550-4C04-AC12-E5F0B4839A18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703BD-6FED-42BE-B487-1235C744BA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F96047F3-18E5-418C-A3F5-BD83285C8620}" type="datetimeFigureOut">
              <a:rPr lang="en-US" smtClean="0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BFEA7EA6-CA63-452D-9431-7668886693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  <p:sldLayoutId id="2147484394" r:id="rId12"/>
    <p:sldLayoutId id="214748439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rosenbeh@uwp.edu" TargetMode="External"/><Relationship Id="rId2" Type="http://schemas.openxmlformats.org/officeDocument/2006/relationships/hyperlink" Target="mailto:sreed@depau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astatham@usi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147051" cy="145228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9C5238"/>
                </a:solidFill>
                <a:cs typeface="Times New Roman" pitchFamily="18" charset="0"/>
              </a:rPr>
              <a:t>The Role of CBSL Courses in the Retention of Non-traditional Students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57200" y="2971800"/>
            <a:ext cx="85344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Susan Reed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DePaul University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Helen Rosenberg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University of Wisconsin-Parkside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Anne Statham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University of Southern Indiana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Howard Rosing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dist="25400" dir="4200000" algn="ctr" rotWithShape="0">
                    <a:srgbClr val="FFFFFF">
                      <a:alpha val="40000"/>
                    </a:srgbClr>
                  </a:outerShdw>
                </a:effectLst>
                <a:uLnTx/>
                <a:uFillTx/>
                <a:ea typeface="+mn-ea"/>
                <a:cs typeface="Times New Roman" pitchFamily="18" charset="0"/>
              </a:rPr>
              <a:t> DePaul University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75000"/>
                  <a:lumOff val="25000"/>
                </a:srgbClr>
              </a:buClr>
              <a:buSzPct val="7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4B5A60"/>
              </a:solidFill>
              <a:effectLst>
                <a:outerShdw blurRad="25400" dist="25400" dir="4200000" algn="ctr" rotWithShape="0">
                  <a:srgbClr val="FFFFFF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95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133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USI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2010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41140"/>
              </p:ext>
            </p:extLst>
          </p:nvPr>
        </p:nvGraphicFramePr>
        <p:xfrm>
          <a:off x="228600" y="1131895"/>
          <a:ext cx="8694878" cy="5497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6900"/>
                <a:gridCol w="1214904"/>
                <a:gridCol w="1142371"/>
                <a:gridCol w="1223970"/>
                <a:gridCol w="1096932"/>
                <a:gridCol w="1143000"/>
                <a:gridCol w="1066801"/>
              </a:tblGrid>
              <a:tr h="5642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-1.426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-4.149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42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.608(.166)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1.836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.509(.197)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1.661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.269 (.122)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1.308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.290(.144)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1.337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-.428 (.129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.770(.191)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2.160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42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-.246(.087)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.782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</a:tr>
              <a:tr h="309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-.489(.134)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-.498(.135)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.609</a:t>
                      </a:r>
                    </a:p>
                  </a:txBody>
                  <a:tcPr marL="68580" marR="68580" marT="0" marB="0"/>
                </a:tc>
              </a:tr>
              <a:tr h="3374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-.145(.083)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.865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-1.89 (.095)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.828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.223(.107)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1.249</a:t>
                      </a:r>
                    </a:p>
                  </a:txBody>
                  <a:tcPr marL="68580" marR="68580" marT="0" marB="0"/>
                </a:tc>
              </a:tr>
              <a:tr h="333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2.918(.140)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18.508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2.497(.148)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12.147</a:t>
                      </a:r>
                    </a:p>
                  </a:txBody>
                  <a:tcPr marL="68580" marR="68580" marT="0" marB="0"/>
                </a:tc>
              </a:tr>
              <a:tr h="3191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1.233(.069)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3.433</a:t>
                      </a:r>
                    </a:p>
                  </a:txBody>
                  <a:tcPr marL="68580" marR="68580" marT="0" marB="0"/>
                </a:tc>
              </a:tr>
              <a:tr h="7837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.016 (Cox &amp; Snell), .023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(1) = 45.25, p&lt;.01.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*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.211 (Cox &amp; Snell), .295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(1) = 665.31,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&amp;</a:t>
                      </a:r>
                      <a:r>
                        <a:rPr lang="en-US" sz="1200" baseline="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.334 (Cox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&amp;</a:t>
                      </a:r>
                      <a:r>
                        <a:rPr lang="en-US" sz="1200" baseline="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Snell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), .468 (</a:t>
                      </a:r>
                      <a:r>
                        <a:rPr lang="en-US" sz="1200" dirty="0" err="1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effectLst/>
                          <a:latin typeface="Times New Roman"/>
                          <a:ea typeface="Times New Roman"/>
                        </a:rPr>
                        <a:t>(1) = 1126.91,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90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801073"/>
              </p:ext>
            </p:extLst>
          </p:nvPr>
        </p:nvGraphicFramePr>
        <p:xfrm>
          <a:off x="152400" y="1069578"/>
          <a:ext cx="8839200" cy="5592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/>
                <a:gridCol w="1143000"/>
                <a:gridCol w="1143000"/>
                <a:gridCol w="1295400"/>
                <a:gridCol w="1143000"/>
                <a:gridCol w="1143000"/>
                <a:gridCol w="1219200"/>
              </a:tblGrid>
              <a:tr h="5378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1.022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-.434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-4.505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378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.448(.108)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1.565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217(.116)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1.242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.582 (.167)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1.790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.545(.193)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1.724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61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-.637(.216)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-.643(.774)-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.529</a:t>
                      </a:r>
                    </a:p>
                  </a:txBody>
                  <a:tcPr marL="68580" marR="68580" marT="0" marB="0"/>
                </a:tc>
              </a:tr>
              <a:tr h="5378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-.382(.165)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-1.005(.134)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.366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-.774(.206)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.461</a:t>
                      </a: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-.235 (.132)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.791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2.771(.159)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15.974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2.233(.182)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9.326</a:t>
                      </a:r>
                    </a:p>
                  </a:txBody>
                  <a:tcPr marL="68580" marR="68580" marT="0" marB="0"/>
                </a:tc>
              </a:tr>
              <a:tr h="288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1.734(.119)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5.666</a:t>
                      </a:r>
                    </a:p>
                  </a:txBody>
                  <a:tcPr marL="68580" marR="68580" marT="0" marB="0"/>
                </a:tc>
              </a:tr>
              <a:tr h="8154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.027 (Cox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&amp;</a:t>
                      </a:r>
                      <a:r>
                        <a:rPr lang="en-US" sz="12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Snell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.042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(1) = 44.05,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= X (Hosmer &amp; Lemeshow), .194 (Cox &amp; Snell), .301 (Nagelkerke).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(1) = 406.13,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.297 (Cox &amp; Snell), .459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(4) = 661.61,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8112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USI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2011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719562"/>
              </p:ext>
            </p:extLst>
          </p:nvPr>
        </p:nvGraphicFramePr>
        <p:xfrm>
          <a:off x="152400" y="1066801"/>
          <a:ext cx="8839200" cy="5610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1188720"/>
                <a:gridCol w="1108841"/>
                <a:gridCol w="1360039"/>
                <a:gridCol w="1414692"/>
                <a:gridCol w="1221828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-.249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-4.550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.430(.090)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1.537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.2687(.094)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1.307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</a:p>
                  </a:txBody>
                  <a:tcPr marL="68580" marR="68580" marT="0" marB="0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.679 (.218)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1.972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.574(.254)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1.775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</a:p>
                  </a:txBody>
                  <a:tcPr marL="68580" marR="68580" marT="0" marB="0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-.680(.232)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-.548.(.297)-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.578</a:t>
                      </a:r>
                    </a:p>
                  </a:txBody>
                  <a:tcPr marL="68580" marR="68580" marT="0" marB="0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</a:t>
                      </a:r>
                    </a:p>
                  </a:txBody>
                  <a:tcPr marL="68580" marR="68580" marT="0" marB="0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-.590(.213)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-.590(.213)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-------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---------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----</a:t>
                      </a:r>
                    </a:p>
                  </a:txBody>
                  <a:tcPr marL="68580" marR="68580" marT="0" marB="0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2.709(.191)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15.015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2.261(.196)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9.591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1.73(.160)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5.657</a:t>
                      </a:r>
                    </a:p>
                  </a:txBody>
                  <a:tcPr marL="68580" marR="68580" marT="0" marB="0"/>
                </a:tc>
              </a:tr>
              <a:tr h="763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.033 (Cox &amp; Snell), .006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(1) = 50.10,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.169 (Cox &amp; Snell), .304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(4) = 274.694,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Note: R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= X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Hosmer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 &amp; 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Lemeshow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), .236 (Cox &amp; Snell), .423 (</a:t>
                      </a:r>
                      <a:r>
                        <a:rPr lang="en-US" sz="1200" dirty="0" err="1">
                          <a:effectLst/>
                          <a:latin typeface="Times New Roman"/>
                          <a:ea typeface="Times New Roman"/>
                        </a:rPr>
                        <a:t>Nagelkerke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).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Model 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(3) = 398.94, p&lt;.01. *p&lt;.01.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8112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USI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2012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8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558856"/>
              </p:ext>
            </p:extLst>
          </p:nvPr>
        </p:nvGraphicFramePr>
        <p:xfrm>
          <a:off x="152400" y="1219200"/>
          <a:ext cx="8839200" cy="52521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914400"/>
                <a:gridCol w="1383161"/>
                <a:gridCol w="1360039"/>
                <a:gridCol w="1112520"/>
                <a:gridCol w="1524000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.672 (.155)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.192 (.169)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-1.796 (.277)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.234 (.337)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1.264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.536 (.228)*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1.709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.593 (.241)*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1.810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-.099 (.146)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-.306 (.160)*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.680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-.432 (.170)*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.650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-.034 (.223)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.966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.292 (.239)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1.339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-.109 (.256)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.896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-.064 (.134)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.966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-.190 (.147)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.827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-.387 (.158)*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.679</a:t>
                      </a:r>
                    </a:p>
                  </a:txBody>
                  <a:tcPr marL="68580" marR="68580" marT="0" marB="0" anchor="b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.129 (.158)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1.138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.134 (.172)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1.143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-.084 (103)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.919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.058 (.130)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1.060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-.080 (.142)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.923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-.190 (.151)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.827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1.877 (.158)*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6.534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-.190 (.051)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.827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1.031 (.108)*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2.804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8112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UW</a:t>
            </a:r>
            <a:r>
              <a:rPr lang="en-US" sz="4000" dirty="0">
                <a:solidFill>
                  <a:srgbClr val="9C5238"/>
                </a:solidFill>
              </a:rPr>
              <a:t>-</a:t>
            </a:r>
            <a:r>
              <a:rPr lang="en-US" sz="4000" dirty="0" smtClean="0">
                <a:solidFill>
                  <a:srgbClr val="9C5238"/>
                </a:solidFill>
              </a:rPr>
              <a:t>Parkside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2010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7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271369"/>
              </p:ext>
            </p:extLst>
          </p:nvPr>
        </p:nvGraphicFramePr>
        <p:xfrm>
          <a:off x="152400" y="1447800"/>
          <a:ext cx="8839200" cy="4846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1264920"/>
                <a:gridCol w="1143000"/>
                <a:gridCol w="1249680"/>
                <a:gridCol w="1112520"/>
                <a:gridCol w="1524000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-.402 (.154)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-.886 (.185)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.412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-3.251 (.426)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1.031* (.154)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2.805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.613 (.184)*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1.846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.194 (.211)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1.214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.266 (.141)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.050 (.166)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1.051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.129 (.198)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1.138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-.023 (.217)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.978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.296 (.247)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1.344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-.287 (.315)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.750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-.008 (.131)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.992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-.213 (.157)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.808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-.351 (.196)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.704</a:t>
                      </a:r>
                    </a:p>
                  </a:txBody>
                  <a:tcPr marL="68580" marR="68580" marT="0" marB="0" anchor="b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.221 (.153)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1.247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.238 (.182)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1.268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.010 (.228)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1.010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-.048 (.127)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.954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-.216 (.151)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.806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-.478 (.191)*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.620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2.828 (.184)*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16.904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1.269 (.221)*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3.558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1.439 (.174)*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4.218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UW</a:t>
            </a:r>
            <a:r>
              <a:rPr lang="en-US" sz="4000" dirty="0">
                <a:solidFill>
                  <a:srgbClr val="9C5238"/>
                </a:solidFill>
              </a:rPr>
              <a:t>-</a:t>
            </a:r>
            <a:r>
              <a:rPr lang="en-US" sz="4000" dirty="0" smtClean="0">
                <a:solidFill>
                  <a:srgbClr val="9C5238"/>
                </a:solidFill>
              </a:rPr>
              <a:t>Parkside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2011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5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629666"/>
              </p:ext>
            </p:extLst>
          </p:nvPr>
        </p:nvGraphicFramePr>
        <p:xfrm>
          <a:off x="152400" y="1447800"/>
          <a:ext cx="8839200" cy="4846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080"/>
                <a:gridCol w="1264920"/>
                <a:gridCol w="1143000"/>
                <a:gridCol w="1249680"/>
                <a:gridCol w="1112520"/>
                <a:gridCol w="1524000"/>
                <a:gridCol w="1143000"/>
              </a:tblGrid>
              <a:tr h="5379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CFF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</a:t>
                      </a: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95% CI for </a:t>
                      </a:r>
                      <a:endParaRPr lang="en-US" sz="1800" dirty="0" smtClean="0">
                        <a:solidFill>
                          <a:srgbClr val="C7E7B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Odds </a:t>
                      </a: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Ratio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B (SE)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Odds Ratio</a:t>
                      </a:r>
                    </a:p>
                  </a:txBody>
                  <a:tcPr marL="68580" marR="68580" marT="0" marB="0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Included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Constant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-1.145 (.171)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-1.991 (.218)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.137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-1.975 (.527)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Service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1.097 (.102)*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2.995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.811 (.115)*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2.249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 .276 (.130)*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1.317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Race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-.006 (.157)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.994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-.252 (.188)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.778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-.583 (.255)*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.558</a:t>
                      </a:r>
                    </a:p>
                  </a:txBody>
                  <a:tcPr marL="68580" marR="68580" marT="0" marB="0" anchor="b"/>
                </a:tc>
              </a:tr>
              <a:tr h="478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-.118 (.233)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.889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.115 (.268)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1.122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-.034 (.374)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.967</a:t>
                      </a:r>
                    </a:p>
                  </a:txBody>
                  <a:tcPr marL="68580" marR="68580" marT="0" marB="0" anchor="b"/>
                </a:tc>
              </a:tr>
              <a:tr h="537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First 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.062 (.140)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1.064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.021 (.177)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1.021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-.071 (.226)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.931</a:t>
                      </a:r>
                    </a:p>
                  </a:txBody>
                  <a:tcPr marL="68580" marR="68580" marT="0" marB="0" anchor="b"/>
                </a:tc>
              </a:tr>
              <a:tr h="458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Entry 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.317 (.164)*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1.373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.773 (.201)*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2.167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.086 (.282)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1.090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Gender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.294 (.137)*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1.341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.374 (.174)*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1.454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.258 (.224)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1.295</a:t>
                      </a:r>
                    </a:p>
                  </a:txBody>
                  <a:tcPr marL="68580" marR="68580" marT="0" marB="0" anchor="b"/>
                </a:tc>
              </a:tr>
              <a:tr h="3442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Full Time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3.506 (.223)*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33.316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2.034 (.256)*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7.645</a:t>
                      </a:r>
                    </a:p>
                  </a:txBody>
                  <a:tcPr marL="68580" marR="68580" marT="0" marB="0" anchor="b"/>
                </a:tc>
              </a:tr>
              <a:tr h="268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7E7BC"/>
                          </a:solidFill>
                          <a:effectLst/>
                          <a:latin typeface="Times New Roman"/>
                          <a:ea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.276 (.130)*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Times New Roman"/>
                        </a:rPr>
                        <a:t>1.317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93127" cy="96980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/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4000" dirty="0">
                <a:solidFill>
                  <a:srgbClr val="9C5238"/>
                </a:solidFill>
              </a:rPr>
              <a:t/>
            </a:r>
            <a:br>
              <a:rPr lang="en-US" sz="4000" dirty="0">
                <a:solidFill>
                  <a:srgbClr val="9C5238"/>
                </a:solidFill>
              </a:rPr>
            </a:br>
            <a:r>
              <a:rPr lang="en-US" sz="4000" dirty="0" smtClean="0">
                <a:solidFill>
                  <a:srgbClr val="9C5238"/>
                </a:solidFill>
              </a:rPr>
              <a:t>UW</a:t>
            </a:r>
            <a:r>
              <a:rPr lang="en-US" sz="4000" dirty="0">
                <a:solidFill>
                  <a:srgbClr val="9C5238"/>
                </a:solidFill>
              </a:rPr>
              <a:t>-</a:t>
            </a:r>
            <a:r>
              <a:rPr lang="en-US" sz="4000" dirty="0" smtClean="0">
                <a:solidFill>
                  <a:srgbClr val="9C5238"/>
                </a:solidFill>
              </a:rPr>
              <a:t>Parkside Results</a:t>
            </a:r>
            <a:br>
              <a:rPr lang="en-US" sz="4000" dirty="0" smtClean="0">
                <a:solidFill>
                  <a:srgbClr val="9C5238"/>
                </a:solidFill>
              </a:rPr>
            </a:br>
            <a:r>
              <a:rPr lang="en-US" sz="2700" b="1" dirty="0">
                <a:solidFill>
                  <a:schemeClr val="accent3"/>
                </a:solidFill>
              </a:rPr>
              <a:t>Logistic Regression on </a:t>
            </a:r>
            <a:r>
              <a:rPr lang="en-US" sz="2700" b="1" i="1" u="sng" dirty="0">
                <a:solidFill>
                  <a:schemeClr val="accent3"/>
                </a:solidFill>
              </a:rPr>
              <a:t>Fall </a:t>
            </a:r>
            <a:r>
              <a:rPr lang="en-US" sz="2700" b="1" i="1" u="sng" dirty="0" smtClean="0">
                <a:solidFill>
                  <a:schemeClr val="accent3"/>
                </a:solidFill>
              </a:rPr>
              <a:t>2012 </a:t>
            </a:r>
            <a:r>
              <a:rPr lang="en-US" sz="2700" b="1" dirty="0">
                <a:solidFill>
                  <a:schemeClr val="accent3"/>
                </a:solidFill>
              </a:rPr>
              <a:t>Enrollment/</a:t>
            </a:r>
            <a:r>
              <a:rPr lang="en-US" sz="2700" b="1" dirty="0" smtClean="0">
                <a:solidFill>
                  <a:schemeClr val="accent3"/>
                </a:solidFill>
              </a:rPr>
              <a:t>Graduation</a:t>
            </a:r>
            <a:endParaRPr lang="en-US" sz="2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  <a:t>DePaul Results</a:t>
            </a:r>
            <a:br>
              <a:rPr lang="en-US" sz="40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504539"/>
                </a:solidFill>
              </a:rPr>
              <a:t>Logistic </a:t>
            </a:r>
            <a:r>
              <a:rPr lang="en-US" sz="2700" b="1" dirty="0">
                <a:solidFill>
                  <a:srgbClr val="504539"/>
                </a:solidFill>
              </a:rPr>
              <a:t>Regression on Fall 2010 Enrollment/</a:t>
            </a:r>
            <a:r>
              <a:rPr lang="en-US" sz="2700" b="1" dirty="0" smtClean="0">
                <a:solidFill>
                  <a:srgbClr val="504539"/>
                </a:solidFill>
              </a:rPr>
              <a:t>Graduation</a:t>
            </a:r>
            <a:endParaRPr lang="en-US" sz="2700" dirty="0">
              <a:solidFill>
                <a:srgbClr val="504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8124617"/>
              </p:ext>
            </p:extLst>
          </p:nvPr>
        </p:nvGraphicFramePr>
        <p:xfrm>
          <a:off x="152399" y="1447800"/>
          <a:ext cx="8763002" cy="521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3848"/>
                <a:gridCol w="3021309"/>
                <a:gridCol w="2817845"/>
              </a:tblGrid>
              <a:tr h="434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 (SE)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Odds Ration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Constant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-.524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Service Learning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-1.311</a:t>
                      </a:r>
                      <a:r>
                        <a:rPr lang="en-US" sz="1800" baseline="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(.961)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.270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Race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.572(.415)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1.771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Age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.178(.916)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1.195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First Generation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-----------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Entry Status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.465(</a:t>
                      </a: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133)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.628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Gender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---------</a:t>
                      </a:r>
                      <a:endParaRPr lang="en-US" sz="180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------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Full Time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2.207(</a:t>
                      </a: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686)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..110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GPA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1.066(.281)</a:t>
                      </a: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2.904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 square =.115 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(Cox &amp; Snell)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Chi Square=34.841 p=.776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.205 (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Nagelkerke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76200"/>
            <a:ext cx="8455025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Significance of Service-Learning by Institution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Students who take service-learning courses are more likely to persist.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b="1" dirty="0" smtClean="0"/>
              <a:t>USI</a:t>
            </a:r>
            <a:r>
              <a:rPr lang="en-US" sz="2400" dirty="0" smtClean="0"/>
              <a:t>  </a:t>
            </a:r>
            <a:r>
              <a:rPr lang="en-US" i="1" dirty="0" smtClean="0"/>
              <a:t>effect disappears after adding GPA</a:t>
            </a:r>
          </a:p>
          <a:p>
            <a:pPr marL="0" indent="0">
              <a:buNone/>
            </a:pPr>
            <a:r>
              <a:rPr lang="en-US" sz="2400" b="1" dirty="0" smtClean="0"/>
              <a:t>UW-Parkside  </a:t>
            </a:r>
            <a:r>
              <a:rPr lang="en-US" i="1" dirty="0" smtClean="0"/>
              <a:t>effect remains after adding GPA</a:t>
            </a:r>
          </a:p>
          <a:p>
            <a:pPr marL="0" indent="0">
              <a:buNone/>
            </a:pPr>
            <a:r>
              <a:rPr lang="en-US" sz="2400" b="1" dirty="0" smtClean="0"/>
              <a:t>DePaul</a:t>
            </a:r>
            <a:r>
              <a:rPr lang="en-US" b="1" dirty="0" smtClean="0"/>
              <a:t> </a:t>
            </a:r>
            <a:r>
              <a:rPr lang="en-US" i="1" dirty="0" smtClean="0"/>
              <a:t>no significant effect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24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Age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3251" cy="3886200"/>
          </a:xfrm>
        </p:spPr>
        <p:txBody>
          <a:bodyPr anchor="t">
            <a:normAutofit/>
          </a:bodyPr>
          <a:lstStyle/>
          <a:p>
            <a:pPr marL="0" indent="0" eaLnBrk="1" hangingPunct="1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Age is a weak predictor of persistence at one university; younger students are more likely to reenroll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000" dirty="0"/>
          </a:p>
          <a:p>
            <a:pPr marL="0" indent="0" eaLnBrk="1" hangingPunct="1">
              <a:buNone/>
            </a:pPr>
            <a:r>
              <a:rPr lang="en-US" sz="2400" b="1" dirty="0" smtClean="0"/>
              <a:t>USI </a:t>
            </a:r>
            <a:r>
              <a:rPr lang="en-US" sz="2000" i="1" dirty="0" smtClean="0"/>
              <a:t>Age effect disappears after adding full-time/part-time and GPA</a:t>
            </a:r>
          </a:p>
          <a:p>
            <a:pPr marL="0" indent="0" eaLnBrk="1" hangingPunct="1">
              <a:buNone/>
            </a:pPr>
            <a:r>
              <a:rPr lang="en-US" sz="2400" b="1" dirty="0" smtClean="0"/>
              <a:t>UW-Parkside </a:t>
            </a:r>
            <a:r>
              <a:rPr lang="en-US" sz="2000" i="1" dirty="0" smtClean="0"/>
              <a:t>No effect</a:t>
            </a:r>
          </a:p>
          <a:p>
            <a:pPr marL="0" indent="0" eaLnBrk="1" hangingPunct="1">
              <a:buNone/>
            </a:pPr>
            <a:r>
              <a:rPr lang="en-US" sz="2400" b="1" dirty="0" smtClean="0"/>
              <a:t>DePaul</a:t>
            </a:r>
            <a:r>
              <a:rPr lang="en-US" sz="2400" dirty="0" smtClean="0"/>
              <a:t> </a:t>
            </a:r>
            <a:r>
              <a:rPr lang="en-US" sz="2000" i="1" dirty="0" smtClean="0"/>
              <a:t>No Effect</a:t>
            </a:r>
          </a:p>
        </p:txBody>
      </p:sp>
    </p:spTree>
    <p:extLst>
      <p:ext uri="{BB962C8B-B14F-4D97-AF65-F5344CB8AC3E}">
        <p14:creationId xmlns:p14="http://schemas.microsoft.com/office/powerpoint/2010/main" val="55945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Race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Race is an inconsistent predictor of persistence with white students more likely to reenroll.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/>
              <a:t>USI </a:t>
            </a:r>
            <a:r>
              <a:rPr lang="en-US" i="1" dirty="0" smtClean="0"/>
              <a:t>race effect disappears after adding GPA</a:t>
            </a:r>
          </a:p>
          <a:p>
            <a:pPr marL="0" indent="0">
              <a:buNone/>
            </a:pPr>
            <a:r>
              <a:rPr lang="en-US" sz="2400" b="1" dirty="0" smtClean="0"/>
              <a:t>UW-Parkside </a:t>
            </a:r>
            <a:r>
              <a:rPr lang="en-US" i="1" dirty="0" smtClean="0"/>
              <a:t>race effect remains but is weakened by adding part-time/full-time status and GPA</a:t>
            </a:r>
          </a:p>
          <a:p>
            <a:pPr marL="0" indent="0">
              <a:buNone/>
            </a:pPr>
            <a:r>
              <a:rPr lang="en-US" sz="2400" b="1" dirty="0" smtClean="0"/>
              <a:t>DePaul </a:t>
            </a:r>
            <a:r>
              <a:rPr lang="en-US" i="1" dirty="0" smtClean="0"/>
              <a:t>no effect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524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Non-traditional students less likely to graduate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181600" cy="5410200"/>
          </a:xfrm>
        </p:spPr>
        <p:txBody>
          <a:bodyPr>
            <a:normAutofit fontScale="92500"/>
          </a:bodyPr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Identifying non traditional students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Older, part-time, working, caregiving, married, commuting….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Older students, 43% of undergraduates </a:t>
            </a:r>
          </a:p>
          <a:p>
            <a:pPr marL="0" indent="0" eaLnBrk="1" hangingPunct="1">
              <a:buNone/>
            </a:pPr>
            <a:r>
              <a:rPr lang="en-US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redicted to grow 20% as opposed to 11% for traditional age students </a:t>
            </a:r>
            <a:r>
              <a:rPr lang="en-US" sz="17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(NCES, 2011)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High correlation among measures makes non-</a:t>
            </a:r>
            <a:r>
              <a:rPr lang="en-US" sz="24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traditionality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difficult to analyze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Students with two or more non-traditional characteristics less</a:t>
            </a:r>
            <a:r>
              <a:rPr lang="en-US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likely to complete degree </a:t>
            </a:r>
            <a:r>
              <a:rPr lang="en-US" sz="17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(CSSE, 2005; NCES, 200</a:t>
            </a:r>
            <a:r>
              <a:rPr lang="en-US" sz="1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8)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2362200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latin typeface="Times New Roman"/>
                <a:cs typeface="Times New Roman"/>
              </a:rPr>
              <a:t>The term "nontraditional student" is not a precise </a:t>
            </a:r>
            <a:r>
              <a:rPr lang="en-US" sz="3600" i="1" dirty="0" smtClean="0">
                <a:latin typeface="Times New Roman"/>
                <a:cs typeface="Times New Roman"/>
              </a:rPr>
              <a:t>one </a:t>
            </a:r>
            <a:r>
              <a:rPr lang="en-US" sz="1600" dirty="0" smtClean="0">
                <a:latin typeface="Times New Roman"/>
                <a:cs typeface="Times New Roman"/>
              </a:rPr>
              <a:t>(NCES, 2002)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First Generation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Students who have college-educated parents are more likely to persist but this effect disappears after the 1</a:t>
            </a:r>
            <a:r>
              <a:rPr lang="en-US" b="1" baseline="30000" dirty="0" smtClean="0"/>
              <a:t>st</a:t>
            </a:r>
            <a:r>
              <a:rPr lang="en-US" b="1" dirty="0" smtClean="0"/>
              <a:t> year.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USI</a:t>
            </a:r>
            <a:r>
              <a:rPr lang="en-US" dirty="0" smtClean="0"/>
              <a:t> </a:t>
            </a:r>
            <a:r>
              <a:rPr lang="en-US" i="1" dirty="0" smtClean="0"/>
              <a:t>effect disappears after adding full-time/part-time &amp; GPA</a:t>
            </a:r>
          </a:p>
          <a:p>
            <a:pPr marL="0" indent="0">
              <a:buNone/>
            </a:pPr>
            <a:r>
              <a:rPr lang="en-US" sz="2400" b="1" dirty="0" smtClean="0"/>
              <a:t>UW-Parkside </a:t>
            </a:r>
            <a:r>
              <a:rPr lang="en-US" i="1" dirty="0" smtClean="0"/>
              <a:t>effect disappears after adding part-time/full-time status and GPA</a:t>
            </a:r>
          </a:p>
          <a:p>
            <a:pPr marL="0" indent="0">
              <a:buNone/>
            </a:pPr>
            <a:r>
              <a:rPr lang="en-US" sz="2400" b="1" dirty="0" smtClean="0"/>
              <a:t>DePaul</a:t>
            </a:r>
            <a:r>
              <a:rPr lang="en-US" dirty="0" smtClean="0"/>
              <a:t> </a:t>
            </a:r>
            <a:r>
              <a:rPr lang="en-US" i="1" dirty="0" smtClean="0"/>
              <a:t>no data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331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Transfer Students</a:t>
            </a:r>
            <a:endParaRPr lang="en-US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47051" cy="436459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504539"/>
                </a:solidFill>
              </a:rPr>
              <a:t>Transfer students are more likely to persist but the effect is mitigated by full-time/part-time &amp; GPA.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504539"/>
                </a:solidFill>
              </a:rPr>
              <a:t>USI </a:t>
            </a:r>
            <a:r>
              <a:rPr lang="en-US" i="1" dirty="0" smtClean="0">
                <a:solidFill>
                  <a:srgbClr val="504539"/>
                </a:solidFill>
              </a:rPr>
              <a:t>effect disappears after adding full-time/part-time status &amp; GPA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504539"/>
                </a:solidFill>
              </a:rPr>
              <a:t>UW-Parkside </a:t>
            </a:r>
            <a:r>
              <a:rPr lang="en-US" i="1" dirty="0" smtClean="0">
                <a:solidFill>
                  <a:srgbClr val="504539"/>
                </a:solidFill>
              </a:rPr>
              <a:t>effect disappears after adding full-time/part-time status and GPA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504539"/>
                </a:solidFill>
              </a:rPr>
              <a:t>DePaul </a:t>
            </a:r>
            <a:r>
              <a:rPr lang="en-US" i="1" dirty="0" smtClean="0">
                <a:solidFill>
                  <a:srgbClr val="504539"/>
                </a:solidFill>
              </a:rPr>
              <a:t>effect disappears after adding full-time/part-time &amp; GPA</a:t>
            </a:r>
            <a:endParaRPr lang="en-US" i="1" dirty="0">
              <a:solidFill>
                <a:srgbClr val="5045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5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Comparing institutions: </a:t>
            </a:r>
            <a:r>
              <a:rPr lang="en-US" sz="4000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Challenges</a:t>
            </a:r>
            <a:endParaRPr lang="en-US" sz="4000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3886200"/>
          </a:xfrm>
        </p:spPr>
        <p:txBody>
          <a:bodyPr anchor="t">
            <a:normAutofit fontScale="92500" lnSpcReduction="10000"/>
          </a:bodyPr>
          <a:lstStyle/>
          <a:p>
            <a:pPr marL="0" indent="0" eaLnBrk="1" hangingPunct="1">
              <a:buNone/>
            </a:pPr>
            <a:endParaRPr lang="en-US" sz="2000" dirty="0"/>
          </a:p>
          <a:p>
            <a:pPr eaLnBrk="1" hangingPunct="1">
              <a:buFont typeface="Wingdings" pitchFamily="2" charset="2"/>
              <a:buChar char="v"/>
            </a:pPr>
            <a:endParaRPr lang="en-US" sz="2000" dirty="0" smtClean="0"/>
          </a:p>
          <a:p>
            <a:pPr marL="0" indent="0" eaLnBrk="1" hangingPunct="1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Working with Offices of Institutional Research (e.g., degree of responsiveness)</a:t>
            </a:r>
          </a:p>
          <a:p>
            <a:pPr marL="0" indent="0" eaLnBrk="1" hangingPunct="1"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Data collected not even across institutions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133600"/>
            <a:ext cx="5105400" cy="3276600"/>
          </a:xfrm>
        </p:spPr>
        <p:txBody>
          <a:bodyPr/>
          <a:lstStyle/>
          <a:p>
            <a:pPr algn="l" eaLnBrk="1" hangingPunct="1"/>
            <a:r>
              <a:rPr lang="en-US" sz="2400" dirty="0" smtClean="0">
                <a:solidFill>
                  <a:schemeClr val="accent3"/>
                </a:solidFill>
              </a:rPr>
              <a:t>Service-Learning has a positive effect on all students (traditional and non-traditional)</a:t>
            </a:r>
            <a:br>
              <a:rPr lang="en-US" sz="2400" dirty="0" smtClean="0">
                <a:solidFill>
                  <a:schemeClr val="accent3"/>
                </a:solidFill>
              </a:rPr>
            </a:br>
            <a:r>
              <a:rPr lang="en-US" sz="2400" dirty="0">
                <a:solidFill>
                  <a:schemeClr val="accent3"/>
                </a:solidFill>
              </a:rPr>
              <a:t/>
            </a:r>
            <a:br>
              <a:rPr lang="en-US" sz="2400" dirty="0">
                <a:solidFill>
                  <a:schemeClr val="accent3"/>
                </a:solidFill>
              </a:rPr>
            </a:br>
            <a:r>
              <a:rPr lang="en-US" sz="2400" dirty="0" smtClean="0">
                <a:solidFill>
                  <a:schemeClr val="accent3"/>
                </a:solidFill>
              </a:rPr>
              <a:t>Part-time is the most significant characteristic of non-traditional students in relation to persistent enrollment</a:t>
            </a:r>
            <a:r>
              <a:rPr lang="en-US" sz="2400" dirty="0">
                <a:solidFill>
                  <a:schemeClr val="accent3"/>
                </a:solidFill>
              </a:rPr>
              <a:t/>
            </a:r>
            <a:br>
              <a:rPr lang="en-US" sz="2400" dirty="0">
                <a:solidFill>
                  <a:schemeClr val="accent3"/>
                </a:solidFill>
              </a:rPr>
            </a:br>
            <a:r>
              <a:rPr lang="en-US" sz="2400" dirty="0">
                <a:solidFill>
                  <a:schemeClr val="accent3"/>
                </a:solidFill>
              </a:rPr>
              <a:t/>
            </a:r>
            <a:br>
              <a:rPr lang="en-US" sz="2400" dirty="0">
                <a:solidFill>
                  <a:schemeClr val="accent3"/>
                </a:solidFill>
              </a:rPr>
            </a:b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1625" y="228600"/>
            <a:ext cx="85344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  <a:t>Implications</a:t>
            </a:r>
            <a:endParaRPr lang="en-US" sz="4000" dirty="0">
              <a:solidFill>
                <a:srgbClr val="9C5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352800"/>
            <a:ext cx="38100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47051" cy="784412"/>
          </a:xfrm>
        </p:spPr>
        <p:txBody>
          <a:bodyPr/>
          <a:lstStyle/>
          <a:p>
            <a:r>
              <a:rPr lang="en-US" sz="4000" dirty="0" smtClean="0">
                <a:solidFill>
                  <a:srgbClr val="9C5238"/>
                </a:solidFill>
              </a:rPr>
              <a:t>Implications for further research</a:t>
            </a:r>
            <a:endParaRPr lang="en-US" sz="4000" dirty="0">
              <a:solidFill>
                <a:srgbClr val="9C52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47051" cy="4364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Extend timeframe for analysis because non-traditional students take longer to complete their degree.</a:t>
            </a:r>
          </a:p>
          <a:p>
            <a:pPr marL="0" indent="0">
              <a:buNone/>
            </a:pPr>
            <a:r>
              <a:rPr lang="en-US" sz="2400" b="1" dirty="0" smtClean="0"/>
              <a:t>Difficulty of analyzing measures of non-</a:t>
            </a:r>
            <a:r>
              <a:rPr lang="en-US" sz="2400" b="1" dirty="0" err="1" smtClean="0"/>
              <a:t>traditionality</a:t>
            </a:r>
            <a:r>
              <a:rPr lang="en-US" sz="2400" b="1" dirty="0" smtClean="0"/>
              <a:t> because they are highly correlated.</a:t>
            </a:r>
          </a:p>
          <a:p>
            <a:pPr marL="0" indent="0">
              <a:buNone/>
            </a:pPr>
            <a:r>
              <a:rPr lang="en-US" sz="2400" b="1" dirty="0" smtClean="0"/>
              <a:t>Consider the different reasons that students enroll part-time (defining “part-time” may be different for traditional and non-traditional students)</a:t>
            </a:r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896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47051" cy="784412"/>
          </a:xfrm>
        </p:spPr>
        <p:txBody>
          <a:bodyPr/>
          <a:lstStyle/>
          <a:p>
            <a:r>
              <a:rPr lang="en-US" sz="4000" dirty="0" smtClean="0"/>
              <a:t>Discussion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i="1" dirty="0" smtClean="0"/>
              <a:t>Thank you</a:t>
            </a:r>
            <a:endParaRPr lang="en-US" sz="28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2828836"/>
            <a:ext cx="4572000" cy="41549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Susan Reed</a:t>
            </a:r>
          </a:p>
          <a:p>
            <a:pPr algn="ctr"/>
            <a:r>
              <a:rPr lang="en-US" sz="2400" b="1" dirty="0" smtClean="0">
                <a:solidFill>
                  <a:srgbClr val="504539"/>
                </a:solidFill>
                <a:hlinkClick r:id="rId2"/>
              </a:rPr>
              <a:t>sreed@depaul.edu</a:t>
            </a:r>
            <a:endParaRPr lang="en-US" sz="2400" b="1" dirty="0" smtClean="0">
              <a:solidFill>
                <a:srgbClr val="504539"/>
              </a:solidFill>
            </a:endParaRPr>
          </a:p>
          <a:p>
            <a:pPr algn="ctr"/>
            <a:endParaRPr lang="en-US" sz="2400" b="1" dirty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Helen Rosenberg</a:t>
            </a:r>
          </a:p>
          <a:p>
            <a:pPr algn="ctr"/>
            <a:r>
              <a:rPr lang="en-US" sz="2400" b="1" dirty="0" smtClean="0">
                <a:solidFill>
                  <a:srgbClr val="504539"/>
                </a:solidFill>
                <a:hlinkClick r:id="rId3"/>
              </a:rPr>
              <a:t>rosenbeh</a:t>
            </a:r>
            <a:r>
              <a:rPr lang="en-US" sz="2400" b="1" dirty="0">
                <a:solidFill>
                  <a:srgbClr val="504539"/>
                </a:solidFill>
                <a:hlinkClick r:id="rId3"/>
              </a:rPr>
              <a:t>@</a:t>
            </a:r>
            <a:r>
              <a:rPr lang="en-US" sz="2400" b="1" dirty="0" smtClean="0">
                <a:solidFill>
                  <a:srgbClr val="504539"/>
                </a:solidFill>
                <a:hlinkClick r:id="rId3"/>
              </a:rPr>
              <a:t>uwp.edu</a:t>
            </a:r>
            <a:endParaRPr lang="en-US" sz="2400" b="1" dirty="0" smtClean="0">
              <a:solidFill>
                <a:srgbClr val="504539"/>
              </a:solidFill>
            </a:endParaRPr>
          </a:p>
          <a:p>
            <a:pPr algn="ctr"/>
            <a:endParaRPr lang="en-US" sz="2400" b="1" dirty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Anne Stratham</a:t>
            </a:r>
            <a:endParaRPr lang="en-US" sz="2400" b="1" dirty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 </a:t>
            </a:r>
            <a:r>
              <a:rPr lang="en-US" sz="2400" b="1" dirty="0" smtClean="0">
                <a:solidFill>
                  <a:srgbClr val="504539"/>
                </a:solidFill>
                <a:hlinkClick r:id="rId4"/>
              </a:rPr>
              <a:t>aastatham</a:t>
            </a:r>
            <a:r>
              <a:rPr lang="en-US" sz="2400" b="1" dirty="0">
                <a:solidFill>
                  <a:srgbClr val="504539"/>
                </a:solidFill>
                <a:hlinkClick r:id="rId4"/>
              </a:rPr>
              <a:t>@</a:t>
            </a:r>
            <a:r>
              <a:rPr lang="en-US" sz="2400" b="1" dirty="0" smtClean="0">
                <a:solidFill>
                  <a:srgbClr val="504539"/>
                </a:solidFill>
                <a:hlinkClick r:id="rId4"/>
              </a:rPr>
              <a:t>usi.edu</a:t>
            </a:r>
            <a:endParaRPr lang="en-US" sz="2400" b="1" dirty="0">
              <a:solidFill>
                <a:srgbClr val="504539"/>
              </a:solidFill>
            </a:endParaRPr>
          </a:p>
          <a:p>
            <a:pPr algn="ctr"/>
            <a:endParaRPr lang="en-US" sz="2400" b="1" dirty="0" smtClean="0">
              <a:solidFill>
                <a:srgbClr val="504539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504539"/>
                </a:solidFill>
              </a:rPr>
              <a:t>Howard Rosing</a:t>
            </a:r>
          </a:p>
          <a:p>
            <a:pPr algn="ctr"/>
            <a:r>
              <a:rPr lang="en-US" sz="2400" b="1" dirty="0" err="1" smtClean="0">
                <a:solidFill>
                  <a:srgbClr val="504539"/>
                </a:solidFill>
              </a:rPr>
              <a:t>hrosing@depaul.edu</a:t>
            </a:r>
            <a:endParaRPr lang="en-US" sz="2400" b="1" dirty="0">
              <a:solidFill>
                <a:srgbClr val="5045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5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799" cy="860612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Factors contributing to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147051" cy="4364598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Tinto (1975, 1997, 2005)  identified four factors that affect retention: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academic integration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social integration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financial pressures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	psychological differences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b="1" i="1" dirty="0" smtClean="0"/>
              <a:t>Engagement</a:t>
            </a:r>
            <a:r>
              <a:rPr lang="en-US" dirty="0" smtClean="0"/>
              <a:t> as measure of academic integration: NSSE finds that students  involved in “high impact practices” more likely to re-enroll </a:t>
            </a:r>
            <a:r>
              <a:rPr lang="en-US" sz="1700" dirty="0" smtClean="0"/>
              <a:t>(</a:t>
            </a:r>
            <a:r>
              <a:rPr lang="en-US" sz="1700" dirty="0" err="1" smtClean="0"/>
              <a:t>Kuh</a:t>
            </a:r>
            <a:r>
              <a:rPr lang="en-US" sz="1700" dirty="0" smtClean="0"/>
              <a:t>, 2012)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108770"/>
            <a:ext cx="3653790" cy="246322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8326" cy="708212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</a:rPr>
              <a:t>Service learning and </a:t>
            </a:r>
            <a:r>
              <a:rPr lang="en-US" sz="4000" dirty="0" smtClean="0">
                <a:solidFill>
                  <a:srgbClr val="9C5238"/>
                </a:solidFill>
              </a:rPr>
              <a:t>retention</a:t>
            </a:r>
            <a:endParaRPr lang="en-US" sz="4000" dirty="0">
              <a:solidFill>
                <a:srgbClr val="9C52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562600" cy="54864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dirty="0" err="1" smtClean="0">
                <a:solidFill>
                  <a:schemeClr val="accent1"/>
                </a:solidFill>
              </a:rPr>
              <a:t>Bringle</a:t>
            </a:r>
            <a:r>
              <a:rPr lang="en-US" sz="2400" b="1" dirty="0" smtClean="0">
                <a:solidFill>
                  <a:schemeClr val="accent1"/>
                </a:solidFill>
              </a:rPr>
              <a:t>, Hatcher </a:t>
            </a:r>
            <a:r>
              <a:rPr lang="en-US" sz="2400" b="1" dirty="0" smtClean="0">
                <a:solidFill>
                  <a:schemeClr val="accent1"/>
                </a:solidFill>
              </a:rPr>
              <a:t>and </a:t>
            </a:r>
            <a:r>
              <a:rPr lang="en-US" sz="2400" b="1" dirty="0" err="1" smtClean="0">
                <a:solidFill>
                  <a:schemeClr val="accent1"/>
                </a:solidFill>
              </a:rPr>
              <a:t>Muthiah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endParaRPr lang="en-US" sz="2400" b="1" dirty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i="1" dirty="0" smtClean="0"/>
              <a:t>The role of service learning on retention of first-year students to second year.</a:t>
            </a:r>
            <a:r>
              <a:rPr lang="en-US" sz="1800" i="1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1700" i="1" dirty="0" smtClean="0"/>
              <a:t>Michigan Journal on Community Service Learning Spring 2010: 38-49.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17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i="1" dirty="0" smtClean="0">
                <a:solidFill>
                  <a:srgbClr val="9C5238"/>
                </a:solidFill>
              </a:rPr>
              <a:t>Method:</a:t>
            </a:r>
            <a:r>
              <a:rPr lang="en-US" sz="2400" i="1" dirty="0" smtClean="0"/>
              <a:t> </a:t>
            </a:r>
            <a:r>
              <a:rPr lang="en-US" sz="2400" dirty="0" smtClean="0"/>
              <a:t>Eleven colleges in Indiana, freshman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 smtClean="0"/>
              <a:t>Student interviews about plans to reenroll; quality of CBSL course AND data about actual reenrollment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24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i="1" dirty="0" smtClean="0">
                <a:solidFill>
                  <a:srgbClr val="9C5238"/>
                </a:solidFill>
              </a:rPr>
              <a:t>Results: </a:t>
            </a:r>
            <a:r>
              <a:rPr lang="en-US" sz="2400" dirty="0" smtClean="0"/>
              <a:t>Freshman who take service learning course are more likely to reenroll (not significant when controlling for students’ stated plans to reenroll)</a:t>
            </a:r>
            <a:endParaRPr lang="en-US" sz="2400" dirty="0"/>
          </a:p>
          <a:p>
            <a:endParaRPr lang="en-US" dirty="0" smtClean="0"/>
          </a:p>
          <a:p>
            <a:pPr lvl="1"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057400"/>
            <a:ext cx="27051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65945"/>
            <a:ext cx="5867400" cy="571500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600" b="1" dirty="0" smtClean="0">
                <a:solidFill>
                  <a:schemeClr val="accent2"/>
                </a:solidFill>
                <a:cs typeface="Times New Roman" pitchFamily="18" charset="0"/>
              </a:rPr>
              <a:t>Rosenberg, Reed, Statham and Rosing 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(2011) 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compared students’ perceptions of their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CBSL experiences at three universities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and found…</a:t>
            </a:r>
          </a:p>
          <a:p>
            <a:pPr marL="274320" indent="-274320" eaLnBrk="1" fontAlgn="auto" hangingPunct="1">
              <a:spcBef>
                <a:spcPts val="80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r>
              <a:rPr lang="en-US" sz="2600" dirty="0" smtClean="0">
                <a:solidFill>
                  <a:schemeClr val="accent3"/>
                </a:solidFill>
              </a:rPr>
              <a:t>…adult and working students less </a:t>
            </a:r>
            <a:r>
              <a:rPr lang="en-US" sz="2600" dirty="0">
                <a:solidFill>
                  <a:schemeClr val="accent3"/>
                </a:solidFill>
              </a:rPr>
              <a:t>likely to </a:t>
            </a:r>
            <a:r>
              <a:rPr lang="en-US" sz="2600" dirty="0" smtClean="0">
                <a:solidFill>
                  <a:schemeClr val="accent3"/>
                </a:solidFill>
              </a:rPr>
              <a:t>strongly agree </a:t>
            </a:r>
            <a:r>
              <a:rPr lang="en-US" sz="2600" dirty="0">
                <a:solidFill>
                  <a:schemeClr val="accent3"/>
                </a:solidFill>
              </a:rPr>
              <a:t>that service learning enhanced </a:t>
            </a:r>
            <a:r>
              <a:rPr lang="en-US" sz="2600" dirty="0" smtClean="0">
                <a:solidFill>
                  <a:schemeClr val="accent3"/>
                </a:solidFill>
              </a:rPr>
              <a:t>classroom </a:t>
            </a:r>
            <a:r>
              <a:rPr lang="en-US" sz="2600" dirty="0">
                <a:solidFill>
                  <a:schemeClr val="accent3"/>
                </a:solidFill>
              </a:rPr>
              <a:t>experience </a:t>
            </a:r>
            <a:r>
              <a:rPr lang="en-US" sz="2600" dirty="0" smtClean="0">
                <a:solidFill>
                  <a:schemeClr val="accent3"/>
                </a:solidFill>
              </a:rPr>
              <a:t>or skills</a:t>
            </a:r>
          </a:p>
          <a:p>
            <a:pPr eaLnBrk="1" fontAlgn="auto" hangingPunct="1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sz="2600" dirty="0" smtClean="0">
              <a:solidFill>
                <a:schemeClr val="accent3"/>
              </a:solidFill>
            </a:endParaRP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r>
              <a:rPr lang="en-US" sz="2600" dirty="0" smtClean="0">
                <a:solidFill>
                  <a:schemeClr val="accent3"/>
                </a:solidFill>
              </a:rPr>
              <a:t>…those with fewer previous opportunities to develop skills through work experiences appreciated CBSL</a:t>
            </a: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endParaRPr lang="en-US" sz="2600" dirty="0" smtClean="0">
              <a:solidFill>
                <a:schemeClr val="accent3"/>
              </a:solidFill>
            </a:endParaRPr>
          </a:p>
          <a:p>
            <a:pPr marL="0" indent="0" eaLnBrk="1" fontAlgn="auto" hangingPunct="1">
              <a:spcBef>
                <a:spcPts val="800"/>
              </a:spcBef>
              <a:spcAft>
                <a:spcPts val="0"/>
              </a:spcAft>
              <a:buNone/>
              <a:defRPr/>
            </a:pPr>
            <a:r>
              <a:rPr lang="en-US" sz="2600" dirty="0" smtClean="0">
                <a:solidFill>
                  <a:schemeClr val="accent3"/>
                </a:solidFill>
                <a:cs typeface="Times New Roman" pitchFamily="18" charset="0"/>
              </a:rPr>
              <a:t>…significant differences between our  universities…public/private, more urban/less urban 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57200" y="381000"/>
            <a:ext cx="83058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4B5A60"/>
                </a:solidFill>
                <a:latin typeface="Times New Roman" pitchFamily="18" charset="0"/>
                <a:cs typeface="Times New Roman" pitchFamily="18" charset="0"/>
              </a:rPr>
              <a:t>Service-learning with non-traditional students </a:t>
            </a:r>
            <a:endParaRPr lang="en-US" sz="3200" dirty="0">
              <a:solidFill>
                <a:srgbClr val="4B5A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371600"/>
            <a:ext cx="1817024" cy="273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12126" cy="784412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accent2"/>
                </a:solidFill>
              </a:rPr>
              <a:t>Sample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399" cy="48307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Incoming students in Fall, 2009 for three Midwestern Universities</a:t>
            </a:r>
          </a:p>
          <a:p>
            <a:pPr marL="457200" lvl="1" indent="0">
              <a:buNone/>
            </a:pPr>
            <a:r>
              <a:rPr lang="en-US" dirty="0" smtClean="0"/>
              <a:t>Incoming students include freshmen and transfer students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University of Wisconsin-Parkside</a:t>
            </a:r>
          </a:p>
          <a:p>
            <a:pPr marL="914400" lvl="2" indent="0">
              <a:buNone/>
            </a:pPr>
            <a:r>
              <a:rPr lang="en-US" dirty="0" smtClean="0"/>
              <a:t>DePaul University, Chicago</a:t>
            </a:r>
          </a:p>
          <a:p>
            <a:pPr marL="914400" lvl="2" indent="0">
              <a:buNone/>
            </a:pPr>
            <a:r>
              <a:rPr lang="en-US" dirty="0" smtClean="0"/>
              <a:t>University of Southern Indiana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Data obtained from Institutional Research Offices (IRO)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Help with data collection and analysis from IRO varied by campus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8962" b="28800"/>
          <a:stretch/>
        </p:blipFill>
        <p:spPr>
          <a:xfrm>
            <a:off x="4953000" y="2133600"/>
            <a:ext cx="1752600" cy="7402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2438400"/>
            <a:ext cx="877751" cy="9197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3124200"/>
            <a:ext cx="1219200" cy="77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6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147051" cy="860612"/>
          </a:xfrm>
        </p:spPr>
        <p:txBody>
          <a:bodyPr/>
          <a:lstStyle/>
          <a:p>
            <a:pPr algn="l"/>
            <a:r>
              <a:rPr lang="en-US" sz="5400" dirty="0" smtClean="0">
                <a:solidFill>
                  <a:schemeClr val="accent2"/>
                </a:solidFill>
              </a:rPr>
              <a:t>Independent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Measures of Non-</a:t>
            </a:r>
            <a:r>
              <a:rPr lang="en-US" b="1" dirty="0" err="1" smtClean="0">
                <a:solidFill>
                  <a:schemeClr val="accent2"/>
                </a:solidFill>
              </a:rPr>
              <a:t>traditionality</a:t>
            </a:r>
            <a:endParaRPr lang="en-US" b="1" dirty="0" smtClean="0">
              <a:solidFill>
                <a:schemeClr val="accent2"/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Age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Fulltime/Part Time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First Generation College Student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Race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Service Learning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Demographics</a:t>
            </a:r>
          </a:p>
          <a:p>
            <a:pPr marL="457200" lvl="1" indent="0">
              <a:buNone/>
            </a:pPr>
            <a:r>
              <a:rPr lang="en-US" dirty="0" smtClean="0"/>
              <a:t>Gender</a:t>
            </a:r>
          </a:p>
          <a:p>
            <a:pPr marL="457200" lvl="1" indent="0">
              <a:buNone/>
            </a:pPr>
            <a:r>
              <a:rPr lang="en-US" dirty="0" smtClean="0"/>
              <a:t>Freshman/Transfer Students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GPA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Interaction terms</a:t>
            </a:r>
            <a:endParaRPr lang="en-US" b="1" dirty="0">
              <a:solidFill>
                <a:srgbClr val="9C523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00600" y="2666999"/>
            <a:ext cx="3977431" cy="26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0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12126" cy="784412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accent2"/>
                </a:solidFill>
              </a:rPr>
              <a:t>Methodology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147051" cy="43645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Logistic Regression Analysis</a:t>
            </a:r>
          </a:p>
          <a:p>
            <a:pPr marL="0" indent="0">
              <a:buNone/>
            </a:pPr>
            <a:r>
              <a:rPr lang="en-US" dirty="0" smtClean="0"/>
              <a:t>predicts persistence or graduation or non-enrollment as dichotomous dependent variable</a:t>
            </a:r>
          </a:p>
          <a:p>
            <a:pPr marL="0" indent="0">
              <a:buNone/>
            </a:pPr>
            <a:r>
              <a:rPr lang="en-US" dirty="0" smtClean="0"/>
              <a:t>Used backwards, stepwise technique for exploratory analysis</a:t>
            </a:r>
          </a:p>
          <a:p>
            <a:pPr marL="914400" lvl="2" indent="0">
              <a:buNone/>
            </a:pPr>
            <a:r>
              <a:rPr lang="en-US" dirty="0" smtClean="0"/>
              <a:t>Allows entry of sets of variables in stepwise manner to assess the relative variance explained by each model</a:t>
            </a:r>
          </a:p>
          <a:p>
            <a:pPr marL="914400" lvl="2" indent="0">
              <a:buNone/>
            </a:pPr>
            <a:r>
              <a:rPr lang="en-US" dirty="0" smtClean="0"/>
              <a:t>First step entered measures of non-</a:t>
            </a:r>
            <a:r>
              <a:rPr lang="en-US" dirty="0" err="1" smtClean="0"/>
              <a:t>traditionality</a:t>
            </a:r>
            <a:r>
              <a:rPr lang="en-US" dirty="0" smtClean="0"/>
              <a:t>, demographics and effects of taking a CBSL course</a:t>
            </a:r>
          </a:p>
          <a:p>
            <a:pPr marL="914400" lvl="2" indent="0">
              <a:buNone/>
            </a:pPr>
            <a:r>
              <a:rPr lang="en-US" dirty="0" smtClean="0"/>
              <a:t>Second step entered fulltime/part time student status</a:t>
            </a:r>
          </a:p>
          <a:p>
            <a:pPr marL="914400" lvl="2" indent="0">
              <a:buNone/>
            </a:pPr>
            <a:r>
              <a:rPr lang="en-US" dirty="0" smtClean="0"/>
              <a:t>Third step entered GPA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9C5238"/>
                </a:solidFill>
              </a:rPr>
              <a:t>Followed sample cross 1, 2, and 3 years</a:t>
            </a:r>
          </a:p>
          <a:p>
            <a:pPr marL="457200" lvl="1" indent="0">
              <a:buNone/>
            </a:pPr>
            <a:endParaRPr lang="en-US" b="1" dirty="0">
              <a:solidFill>
                <a:srgbClr val="9C523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86599" y="4601706"/>
            <a:ext cx="1816987" cy="20530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15200" y="6581001"/>
            <a:ext cx="14798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dirty="0"/>
              <a:t>© 1998 G. </a:t>
            </a:r>
            <a:r>
              <a:rPr lang="pt-BR" sz="1200" dirty="0" err="1"/>
              <a:t>Meixner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912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9C5238"/>
                </a:solidFill>
                <a:latin typeface="Times New Roman" pitchFamily="18" charset="0"/>
                <a:cs typeface="Times New Roman" pitchFamily="18" charset="0"/>
              </a:rPr>
              <a:t>Comparison of Means of Variables in Analysis (by Campus)</a:t>
            </a:r>
            <a:endParaRPr lang="en-US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430080"/>
              </p:ext>
            </p:extLst>
          </p:nvPr>
        </p:nvGraphicFramePr>
        <p:xfrm>
          <a:off x="152399" y="1447800"/>
          <a:ext cx="8763003" cy="3909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6601"/>
                <a:gridCol w="1828800"/>
                <a:gridCol w="1905000"/>
                <a:gridCol w="1752602"/>
              </a:tblGrid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Independent Variables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USI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UW-Parkside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DePaul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Service Learning Course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.10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Race (1=white)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.60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Age (1=&lt;24)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.89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.88</a:t>
                      </a:r>
                      <a:endParaRPr lang="en-US" sz="1800" dirty="0">
                        <a:solidFill>
                          <a:srgbClr val="50453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.92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First Generation (FG=1)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Entry Status (Freshman=1)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.64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Gender (Male=1)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.43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.44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Full Time/Part Time (1=FT)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.90</a:t>
                      </a:r>
                    </a:p>
                  </a:txBody>
                  <a:tcPr marL="68580" marR="68580" marT="0" marB="0"/>
                </a:tc>
              </a:tr>
              <a:tr h="43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2.661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2.593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04539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3.09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5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11468</TotalTime>
  <Words>2322</Words>
  <Application>Microsoft Office PowerPoint</Application>
  <PresentationFormat>On-screen Show (4:3)</PresentationFormat>
  <Paragraphs>743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Saddle</vt:lpstr>
      <vt:lpstr>The Role of CBSL Courses in the Retention of Non-traditional Students</vt:lpstr>
      <vt:lpstr>Non-traditional students less likely to graduate</vt:lpstr>
      <vt:lpstr>Factors contributing to retention</vt:lpstr>
      <vt:lpstr>Service learning and retention</vt:lpstr>
      <vt:lpstr>PowerPoint Presentation</vt:lpstr>
      <vt:lpstr>Sample</vt:lpstr>
      <vt:lpstr>Independent Variables</vt:lpstr>
      <vt:lpstr>Methodology</vt:lpstr>
      <vt:lpstr>Comparison of Means of Variables in Analysis (by Campus)</vt:lpstr>
      <vt:lpstr>        USI Results Logistic Regression on Fall 2010 Enrollment/Graduation</vt:lpstr>
      <vt:lpstr>        USI Results Logistic Regression on Fall 2011 Enrollment/Graduation</vt:lpstr>
      <vt:lpstr>        USI Results Logistic Regression on Fall 2012 Enrollment/Graduation</vt:lpstr>
      <vt:lpstr>        UW-Parkside Results Logistic Regression on Fall 2010 Enrollment/Graduation</vt:lpstr>
      <vt:lpstr>        UW-Parkside Results Logistic Regression on Fall 2011 Enrollment/Graduation</vt:lpstr>
      <vt:lpstr>        UW-Parkside Results Logistic Regression on Fall 2012 Enrollment/Graduation</vt:lpstr>
      <vt:lpstr>DePaul Results Logistic Regression on Fall 2010 Enrollment/Graduation</vt:lpstr>
      <vt:lpstr>Significance of Service-Learning by Institution</vt:lpstr>
      <vt:lpstr>Age</vt:lpstr>
      <vt:lpstr>Race</vt:lpstr>
      <vt:lpstr>First Generation</vt:lpstr>
      <vt:lpstr>Transfer Students</vt:lpstr>
      <vt:lpstr>Comparing institutions: Challenges</vt:lpstr>
      <vt:lpstr>Service-Learning has a positive effect on all students (traditional and non-traditional)  Part-time is the most significant characteristic of non-traditional students in relation to persistent enrollment  </vt:lpstr>
      <vt:lpstr>Implications for further research</vt:lpstr>
      <vt:lpstr>Discussion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Heidi schubkegel</dc:creator>
  <cp:lastModifiedBy>DePaul University</cp:lastModifiedBy>
  <cp:revision>187</cp:revision>
  <dcterms:created xsi:type="dcterms:W3CDTF">2010-10-10T15:33:56Z</dcterms:created>
  <dcterms:modified xsi:type="dcterms:W3CDTF">2012-11-02T13:10:44Z</dcterms:modified>
</cp:coreProperties>
</file>